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e-DE" smtClean="0"/>
              <a:t>Titelmasterformat durch Klicken bearbeiten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55F0395-4436-4E02-8892-B09744E58C70}" type="datetimeFigureOut">
              <a:rPr lang="de-DE" smtClean="0"/>
              <a:t>05.01.2023</a:t>
            </a:fld>
            <a:endParaRPr lang="de-D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de-D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525278B-9C8C-4E66-88AF-18C055002A58}" type="slidenum">
              <a:rPr lang="de-DE" smtClean="0"/>
              <a:t>‹Nr.›</a:t>
            </a:fld>
            <a:endParaRPr lang="de-D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87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5F0395-4436-4E02-8892-B09744E58C70}" type="datetimeFigureOut">
              <a:rPr lang="de-DE" smtClean="0"/>
              <a:t>05.01.2023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1305223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5F0395-4436-4E02-8892-B09744E58C70}" type="datetimeFigureOut">
              <a:rPr lang="de-DE" smtClean="0"/>
              <a:t>05.01.2023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243519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55F0395-4436-4E02-8892-B09744E58C70}" type="datetimeFigureOut">
              <a:rPr lang="de-DE" smtClean="0"/>
              <a:t>05.01.2023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595008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55F0395-4436-4E02-8892-B09744E58C70}" type="datetimeFigureOut">
              <a:rPr lang="de-DE" smtClean="0"/>
              <a:t>05.01.2023</a:t>
            </a:fld>
            <a:endParaRPr lang="de-D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de-D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525278B-9C8C-4E66-88AF-18C055002A58}" type="slidenum">
              <a:rPr lang="de-DE" smtClean="0"/>
              <a:t>‹Nr.›</a:t>
            </a:fld>
            <a:endParaRPr lang="de-D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18819289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455F0395-4436-4E02-8892-B09744E58C70}" type="datetimeFigureOut">
              <a:rPr lang="de-DE" smtClean="0"/>
              <a:t>05.01.2023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3870873965"/>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1257300" y="2909102"/>
            <a:ext cx="4800600" cy="299639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633864" y="2909102"/>
            <a:ext cx="4800600" cy="299639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455F0395-4436-4E02-8892-B09744E58C70}" type="datetimeFigureOut">
              <a:rPr lang="de-DE" smtClean="0"/>
              <a:t>05.01.2023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26224141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455F0395-4436-4E02-8892-B09744E58C70}" type="datetimeFigureOut">
              <a:rPr lang="de-DE" smtClean="0"/>
              <a:t>05.01.2023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251340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F0395-4436-4E02-8892-B09744E58C70}" type="datetimeFigureOut">
              <a:rPr lang="de-DE" smtClean="0"/>
              <a:t>05.01.2023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488594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e-DE" smtClean="0"/>
              <a:t>Titelmasterformat durch Klicken bearbeiten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765051" y="6375679"/>
            <a:ext cx="1233355" cy="348462"/>
          </a:xfrm>
        </p:spPr>
        <p:txBody>
          <a:bodyPr/>
          <a:lstStyle/>
          <a:p>
            <a:fld id="{455F0395-4436-4E02-8892-B09744E58C70}" type="datetimeFigureOut">
              <a:rPr lang="de-DE" smtClean="0"/>
              <a:t>05.01.2023</a:t>
            </a:fld>
            <a:endParaRPr lang="de-DE"/>
          </a:p>
        </p:txBody>
      </p:sp>
      <p:sp>
        <p:nvSpPr>
          <p:cNvPr id="6" name="Footer Placeholder 5"/>
          <p:cNvSpPr>
            <a:spLocks noGrp="1"/>
          </p:cNvSpPr>
          <p:nvPr>
            <p:ph type="ftr" sz="quarter" idx="11"/>
          </p:nvPr>
        </p:nvSpPr>
        <p:spPr>
          <a:xfrm>
            <a:off x="2103620" y="6375679"/>
            <a:ext cx="3482179" cy="345796"/>
          </a:xfrm>
        </p:spPr>
        <p:txBody>
          <a:bodyPr/>
          <a:lstStyle/>
          <a:p>
            <a:endParaRPr lang="de-DE"/>
          </a:p>
        </p:txBody>
      </p:sp>
      <p:sp>
        <p:nvSpPr>
          <p:cNvPr id="7" name="Slide Number Placeholder 6"/>
          <p:cNvSpPr>
            <a:spLocks noGrp="1"/>
          </p:cNvSpPr>
          <p:nvPr>
            <p:ph type="sldNum" sz="quarter" idx="12"/>
          </p:nvPr>
        </p:nvSpPr>
        <p:spPr>
          <a:xfrm>
            <a:off x="5691014" y="6375679"/>
            <a:ext cx="1232456" cy="345796"/>
          </a:xfrm>
        </p:spPr>
        <p:txBody>
          <a:bodyPr/>
          <a:lstStyle/>
          <a:p>
            <a:fld id="{7525278B-9C8C-4E66-88AF-18C055002A58}" type="slidenum">
              <a:rPr lang="de-DE" smtClean="0"/>
              <a:t>‹Nr.›</a:t>
            </a:fld>
            <a:endParaRPr lang="de-D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635636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e Placeholder 4"/>
          <p:cNvSpPr>
            <a:spLocks noGrp="1"/>
          </p:cNvSpPr>
          <p:nvPr>
            <p:ph type="dt" sz="half" idx="10"/>
          </p:nvPr>
        </p:nvSpPr>
        <p:spPr>
          <a:xfrm>
            <a:off x="765950" y="6375679"/>
            <a:ext cx="1232456" cy="348462"/>
          </a:xfrm>
        </p:spPr>
        <p:txBody>
          <a:bodyPr/>
          <a:lstStyle/>
          <a:p>
            <a:fld id="{455F0395-4436-4E02-8892-B09744E58C70}" type="datetimeFigureOut">
              <a:rPr lang="de-DE" smtClean="0"/>
              <a:t>05.01.2023</a:t>
            </a:fld>
            <a:endParaRPr lang="de-DE"/>
          </a:p>
        </p:txBody>
      </p:sp>
      <p:sp>
        <p:nvSpPr>
          <p:cNvPr id="6" name="Footer Placeholder 5"/>
          <p:cNvSpPr>
            <a:spLocks noGrp="1"/>
          </p:cNvSpPr>
          <p:nvPr>
            <p:ph type="ftr" sz="quarter" idx="11"/>
          </p:nvPr>
        </p:nvSpPr>
        <p:spPr>
          <a:xfrm>
            <a:off x="2103621" y="6375679"/>
            <a:ext cx="3482178" cy="345796"/>
          </a:xfrm>
        </p:spPr>
        <p:txBody>
          <a:bodyPr/>
          <a:lstStyle/>
          <a:p>
            <a:endParaRPr lang="de-DE"/>
          </a:p>
        </p:txBody>
      </p:sp>
      <p:sp>
        <p:nvSpPr>
          <p:cNvPr id="7" name="Slide Number Placeholder 6"/>
          <p:cNvSpPr>
            <a:spLocks noGrp="1"/>
          </p:cNvSpPr>
          <p:nvPr>
            <p:ph type="sldNum" sz="quarter" idx="12"/>
          </p:nvPr>
        </p:nvSpPr>
        <p:spPr>
          <a:xfrm>
            <a:off x="5687568" y="6375679"/>
            <a:ext cx="1234440" cy="345796"/>
          </a:xfrm>
        </p:spPr>
        <p:txBody>
          <a:bodyPr/>
          <a:lstStyle/>
          <a:p>
            <a:fld id="{7525278B-9C8C-4E66-88AF-18C055002A58}" type="slidenum">
              <a:rPr lang="de-DE" smtClean="0"/>
              <a:t>‹Nr.›</a:t>
            </a:fld>
            <a:endParaRPr lang="de-DE"/>
          </a:p>
        </p:txBody>
      </p:sp>
    </p:spTree>
    <p:extLst>
      <p:ext uri="{BB962C8B-B14F-4D97-AF65-F5344CB8AC3E}">
        <p14:creationId xmlns:p14="http://schemas.microsoft.com/office/powerpoint/2010/main" val="328573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55F0395-4436-4E02-8892-B09744E58C70}" type="datetimeFigureOut">
              <a:rPr lang="de-DE" smtClean="0"/>
              <a:t>05.01.2023</a:t>
            </a:fld>
            <a:endParaRPr lang="de-D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e-D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525278B-9C8C-4E66-88AF-18C055002A58}" type="slidenum">
              <a:rPr lang="de-DE" smtClean="0"/>
              <a:t>‹Nr.›</a:t>
            </a:fld>
            <a:endParaRPr lang="de-D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51702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9338" y="332508"/>
            <a:ext cx="10432474" cy="6109855"/>
          </a:xfrm>
        </p:spPr>
        <p:txBody>
          <a:bodyPr>
            <a:noAutofit/>
          </a:bodyPr>
          <a:lstStyle/>
          <a:p>
            <a:r>
              <a:rPr lang="de-DE" sz="5400" b="1" cap="none" dirty="0" smtClean="0">
                <a:latin typeface="Kristen ITC" panose="03050502040202030202" pitchFamily="66" charset="0"/>
              </a:rPr>
              <a:t>Förderverein der F.-J.-Curie Schule</a:t>
            </a:r>
            <a:br>
              <a:rPr lang="de-DE" sz="5400" b="1" cap="none" dirty="0" smtClean="0">
                <a:latin typeface="Kristen ITC" panose="03050502040202030202" pitchFamily="66" charset="0"/>
              </a:rPr>
            </a:br>
            <a:r>
              <a:rPr lang="de-DE" sz="5400" b="1" cap="none" dirty="0">
                <a:latin typeface="Kristen ITC" panose="03050502040202030202" pitchFamily="66" charset="0"/>
              </a:rPr>
              <a:t/>
            </a:r>
            <a:br>
              <a:rPr lang="de-DE" sz="5400" b="1" cap="none" dirty="0">
                <a:latin typeface="Kristen ITC" panose="03050502040202030202" pitchFamily="66" charset="0"/>
              </a:rPr>
            </a:br>
            <a:r>
              <a:rPr lang="de-DE" sz="5400" b="1" cap="none" dirty="0" smtClean="0">
                <a:latin typeface="Kristen ITC" panose="03050502040202030202" pitchFamily="66" charset="0"/>
              </a:rPr>
              <a:t>„Freunde und Förderer der Grundschule Joliot Curie e.V.“</a:t>
            </a:r>
            <a:endParaRPr lang="de-DE" sz="5400" b="1" cap="none" dirty="0">
              <a:latin typeface="Kristen ITC" panose="03050502040202030202" pitchFamily="66" charset="0"/>
            </a:endParaRPr>
          </a:p>
        </p:txBody>
      </p:sp>
    </p:spTree>
    <p:custDataLst>
      <p:tags r:id="rId1"/>
    </p:custDataLst>
    <p:extLst>
      <p:ext uri="{BB962C8B-B14F-4D97-AF65-F5344CB8AC3E}">
        <p14:creationId xmlns:p14="http://schemas.microsoft.com/office/powerpoint/2010/main" val="1186242799"/>
      </p:ext>
    </p:extLst>
  </p:cSld>
  <p:clrMapOvr>
    <a:masterClrMapping/>
  </p:clrMapOvr>
  <mc:AlternateContent xmlns:mc="http://schemas.openxmlformats.org/markup-compatibility/2006">
    <mc:Choice xmlns:p14="http://schemas.microsoft.com/office/powerpoint/2010/main" Requires="p14">
      <p:transition p14:dur="0" advClick="0" advTm="9000"/>
    </mc:Choice>
    <mc:Fallback>
      <p:transition advClick="0" advTm="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208" y="1460445"/>
            <a:ext cx="6389515" cy="3266016"/>
          </a:xfrm>
          <a:prstGeom prst="rect">
            <a:avLst/>
          </a:prstGeom>
        </p:spPr>
      </p:pic>
      <p:pic>
        <p:nvPicPr>
          <p:cNvPr id="2" name="Grafik 1"/>
          <p:cNvPicPr/>
          <p:nvPr/>
        </p:nvPicPr>
        <p:blipFill>
          <a:blip r:embed="rId3">
            <a:extLst>
              <a:ext uri="{28A0092B-C50C-407E-A947-70E740481C1C}">
                <a14:useLocalDpi xmlns:a14="http://schemas.microsoft.com/office/drawing/2010/main" val="0"/>
              </a:ext>
            </a:extLst>
          </a:blip>
          <a:srcRect/>
          <a:stretch>
            <a:fillRect/>
          </a:stretch>
        </p:blipFill>
        <p:spPr bwMode="auto">
          <a:xfrm rot="1066493">
            <a:off x="7779982" y="420047"/>
            <a:ext cx="3802748" cy="2313557"/>
          </a:xfrm>
          <a:prstGeom prst="rect">
            <a:avLst/>
          </a:prstGeom>
          <a:noFill/>
        </p:spPr>
      </p:pic>
      <p:pic>
        <p:nvPicPr>
          <p:cNvPr id="3" name="Grafik 2"/>
          <p:cNvPicPr/>
          <p:nvPr/>
        </p:nvPicPr>
        <p:blipFill>
          <a:blip r:embed="rId4" cstate="print">
            <a:extLst>
              <a:ext uri="{28A0092B-C50C-407E-A947-70E740481C1C}">
                <a14:useLocalDpi xmlns:a14="http://schemas.microsoft.com/office/drawing/2010/main" val="0"/>
              </a:ext>
            </a:extLst>
          </a:blip>
          <a:stretch>
            <a:fillRect/>
          </a:stretch>
        </p:blipFill>
        <p:spPr>
          <a:xfrm rot="20720375">
            <a:off x="1111440" y="456925"/>
            <a:ext cx="3971201" cy="2801829"/>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187281">
            <a:off x="1181557" y="4276870"/>
            <a:ext cx="4130890" cy="2111514"/>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546001">
            <a:off x="6186155" y="4022939"/>
            <a:ext cx="5124450" cy="2619375"/>
          </a:xfrm>
          <a:prstGeom prst="rect">
            <a:avLst/>
          </a:prstGeom>
        </p:spPr>
      </p:pic>
    </p:spTree>
    <p:extLst>
      <p:ext uri="{BB962C8B-B14F-4D97-AF65-F5344CB8AC3E}">
        <p14:creationId xmlns:p14="http://schemas.microsoft.com/office/powerpoint/2010/main" val="1974932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9000" advClick="0" advTm="9000">
        <p15:prstTrans prst="curtains"/>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 calcmode="lin" valueType="num">
                                      <p:cBhvr>
                                        <p:cTn id="16" dur="2000" fill="hold"/>
                                        <p:tgtEl>
                                          <p:spTgt spid="5"/>
                                        </p:tgtEl>
                                        <p:attrNameLst>
                                          <p:attrName>style.rotation</p:attrName>
                                        </p:attrNameLst>
                                      </p:cBhvr>
                                      <p:tavLst>
                                        <p:tav tm="0">
                                          <p:val>
                                            <p:fltVal val="90"/>
                                          </p:val>
                                        </p:tav>
                                        <p:tav tm="100000">
                                          <p:val>
                                            <p:fltVal val="0"/>
                                          </p:val>
                                        </p:tav>
                                      </p:tavLst>
                                    </p:anim>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011" y="562032"/>
            <a:ext cx="2751859" cy="3669146"/>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125" y="2587565"/>
            <a:ext cx="2810050" cy="3746733"/>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276" y="481677"/>
            <a:ext cx="4389466" cy="5852621"/>
          </a:xfrm>
          <a:prstGeom prst="rect">
            <a:avLst/>
          </a:prstGeom>
        </p:spPr>
      </p:pic>
    </p:spTree>
    <p:extLst>
      <p:ext uri="{BB962C8B-B14F-4D97-AF65-F5344CB8AC3E}">
        <p14:creationId xmlns:p14="http://schemas.microsoft.com/office/powerpoint/2010/main" val="3816472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9000" advClick="0" advTm="9000">
        <p15:prstTrans prst="curtains"/>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51678" y="382385"/>
            <a:ext cx="10178322" cy="2286000"/>
          </a:xfrm>
        </p:spPr>
        <p:txBody>
          <a:bodyPr>
            <a:normAutofit fontScale="90000"/>
          </a:bodyPr>
          <a:lstStyle/>
          <a:p>
            <a:pPr algn="ctr"/>
            <a:r>
              <a:rPr lang="de-DE" sz="4400" b="1" dirty="0">
                <a:latin typeface="Kristen ITC" panose="03050502040202030202" pitchFamily="66" charset="0"/>
              </a:rPr>
              <a:t>Noch ein Wort zum Förderverein „Freunde und Förderer der Grundschule Joliot Curie e.V.“: </a:t>
            </a:r>
            <a:r>
              <a:rPr lang="de-DE" dirty="0"/>
              <a:t/>
            </a:r>
            <a:br>
              <a:rPr lang="de-DE" dirty="0"/>
            </a:br>
            <a:endParaRPr lang="de-DE" dirty="0"/>
          </a:p>
        </p:txBody>
      </p:sp>
      <p:sp>
        <p:nvSpPr>
          <p:cNvPr id="3" name="Inhaltsplatzhalter 2"/>
          <p:cNvSpPr>
            <a:spLocks noGrp="1"/>
          </p:cNvSpPr>
          <p:nvPr>
            <p:ph idx="1"/>
          </p:nvPr>
        </p:nvSpPr>
        <p:spPr>
          <a:xfrm>
            <a:off x="1251678" y="2959331"/>
            <a:ext cx="10178322" cy="3699164"/>
          </a:xfrm>
        </p:spPr>
        <p:txBody>
          <a:bodyPr>
            <a:normAutofit/>
          </a:bodyPr>
          <a:lstStyle/>
          <a:p>
            <a:r>
              <a:rPr lang="de-DE" dirty="0" smtClean="0"/>
              <a:t>Der </a:t>
            </a:r>
            <a:r>
              <a:rPr lang="de-DE" dirty="0"/>
              <a:t>Verein unserer Schule lebt von der Aktivität seiner Mitglieder. Er unterstützt das Schulleben im Rahmen seiner Möglichkeiten bei der Organisation und Durchführung von Projekten, bei der Anschaffung von gewünschten Lernmaterialien, die außerhalb der gestellten Unterrichtsmittel benötigt werden, sowie </a:t>
            </a:r>
            <a:r>
              <a:rPr lang="de-DE" dirty="0" err="1"/>
              <a:t>Outdoorspiele</a:t>
            </a:r>
            <a:r>
              <a:rPr lang="de-DE" dirty="0"/>
              <a:t> für die Pause und Auszeichnungen für unsere Schüler und vieles mehr. </a:t>
            </a:r>
          </a:p>
          <a:p>
            <a:r>
              <a:rPr lang="de-DE" dirty="0" smtClean="0"/>
              <a:t>Wir  möchten </a:t>
            </a:r>
            <a:r>
              <a:rPr lang="de-DE" dirty="0"/>
              <a:t>an dieser Stelle für unseren Förderverein werben! Wir brauchen Sie als Eltern. Bitte werden Sie Mitglied. Der Jahresbeitrag beträgt 30,00 €, das sind 2,50 € pro Monat. Ohne Ihre Unterstützung können wir als Schule diese zusätzlichen Materialien nicht anschaffen.</a:t>
            </a:r>
          </a:p>
          <a:p>
            <a:endParaRPr lang="de-DE" dirty="0"/>
          </a:p>
        </p:txBody>
      </p:sp>
    </p:spTree>
    <p:extLst>
      <p:ext uri="{BB962C8B-B14F-4D97-AF65-F5344CB8AC3E}">
        <p14:creationId xmlns:p14="http://schemas.microsoft.com/office/powerpoint/2010/main" val="3270737860"/>
      </p:ext>
    </p:extLst>
  </p:cSld>
  <p:clrMapOvr>
    <a:masterClrMapping/>
  </p:clrMapOvr>
  <mc:AlternateContent xmlns:mc="http://schemas.openxmlformats.org/markup-compatibility/2006">
    <mc:Choice xmlns:p14="http://schemas.microsoft.com/office/powerpoint/2010/main" Requires="p14">
      <p:transition spd="slow" p14:dur="11000" advClick="0" advTm="11000">
        <p:pull/>
      </p:transition>
    </mc:Choice>
    <mc:Fallback>
      <p:transition spd="slow" advClick="0" advTm="11000">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Kristen ITC" panose="03050502040202030202" pitchFamily="66" charset="0"/>
              </a:rPr>
              <a:t>Wer sind wir?</a:t>
            </a:r>
            <a:r>
              <a:rPr lang="de-DE" dirty="0"/>
              <a:t/>
            </a:r>
            <a:br>
              <a:rPr lang="de-DE" dirty="0"/>
            </a:br>
            <a:endParaRPr lang="de-DE" dirty="0"/>
          </a:p>
        </p:txBody>
      </p:sp>
      <p:sp>
        <p:nvSpPr>
          <p:cNvPr id="3" name="Inhaltsplatzhalter 2"/>
          <p:cNvSpPr>
            <a:spLocks noGrp="1"/>
          </p:cNvSpPr>
          <p:nvPr>
            <p:ph idx="1"/>
          </p:nvPr>
        </p:nvSpPr>
        <p:spPr/>
        <p:txBody>
          <a:bodyPr>
            <a:normAutofit lnSpcReduction="10000"/>
          </a:bodyPr>
          <a:lstStyle/>
          <a:p>
            <a:r>
              <a:rPr lang="de-DE" sz="2400" dirty="0" smtClean="0"/>
              <a:t>Wir </a:t>
            </a:r>
            <a:r>
              <a:rPr lang="de-DE" sz="2400" dirty="0"/>
              <a:t>sind ein gemeinnütziger Verein, </a:t>
            </a:r>
            <a:r>
              <a:rPr lang="de-DE" sz="2400" dirty="0" smtClean="0"/>
              <a:t>der sich </a:t>
            </a:r>
            <a:r>
              <a:rPr lang="de-DE" sz="2400" dirty="0"/>
              <a:t>aus Eltern und </a:t>
            </a:r>
            <a:r>
              <a:rPr lang="de-DE" sz="2400" dirty="0" smtClean="0"/>
              <a:t>Lehrern zusammensetzt. </a:t>
            </a:r>
            <a:r>
              <a:rPr lang="de-DE" sz="2400" dirty="0"/>
              <a:t>Seit der Gründung 1994 hat sich der Verein zur Aufgabe gemacht, die Arbeit in der Schule zu </a:t>
            </a:r>
            <a:r>
              <a:rPr lang="de-DE" sz="2400" dirty="0" smtClean="0"/>
              <a:t>fördern und zu unterstützen.</a:t>
            </a:r>
            <a:endParaRPr lang="de-DE" sz="2400" dirty="0"/>
          </a:p>
          <a:p>
            <a:pPr marL="0" indent="0">
              <a:buNone/>
            </a:pPr>
            <a:r>
              <a:rPr lang="de-DE" sz="2400" dirty="0"/>
              <a:t> </a:t>
            </a:r>
          </a:p>
          <a:p>
            <a:r>
              <a:rPr lang="de-DE" sz="2400" dirty="0"/>
              <a:t>Die Vorstandsmitglieder sind: 	</a:t>
            </a:r>
            <a:endParaRPr lang="de-DE" sz="2400" dirty="0" smtClean="0"/>
          </a:p>
          <a:p>
            <a:pPr marL="0" indent="0">
              <a:buNone/>
            </a:pPr>
            <a:r>
              <a:rPr lang="de-DE" sz="2400" dirty="0"/>
              <a:t>	</a:t>
            </a:r>
            <a:r>
              <a:rPr lang="de-DE" sz="2400" dirty="0" smtClean="0"/>
              <a:t>	</a:t>
            </a:r>
            <a:r>
              <a:rPr lang="de-DE" sz="2400" dirty="0" err="1" smtClean="0"/>
              <a:t>Liv</a:t>
            </a:r>
            <a:r>
              <a:rPr lang="de-DE" sz="2400" dirty="0" smtClean="0"/>
              <a:t> </a:t>
            </a:r>
            <a:r>
              <a:rPr lang="de-DE" sz="2400" dirty="0" err="1" smtClean="0"/>
              <a:t>Heinecke</a:t>
            </a:r>
            <a:r>
              <a:rPr lang="de-DE" sz="2400" dirty="0"/>
              <a:t>	</a:t>
            </a:r>
            <a:r>
              <a:rPr lang="de-DE" sz="2400" dirty="0" smtClean="0"/>
              <a:t>		Vorsitzende</a:t>
            </a:r>
            <a:endParaRPr lang="de-DE" sz="2400" dirty="0"/>
          </a:p>
          <a:p>
            <a:pPr marL="457200" lvl="1" indent="0">
              <a:buNone/>
            </a:pPr>
            <a:r>
              <a:rPr lang="de-DE" sz="2400" dirty="0" smtClean="0"/>
              <a:t>		Natalie </a:t>
            </a:r>
            <a:r>
              <a:rPr lang="de-DE" sz="2400" dirty="0" err="1" smtClean="0"/>
              <a:t>Wateau</a:t>
            </a:r>
            <a:r>
              <a:rPr lang="de-DE" sz="2400" dirty="0" smtClean="0"/>
              <a:t>                   Stellvertreterin</a:t>
            </a:r>
            <a:endParaRPr lang="de-DE" sz="2400" dirty="0"/>
          </a:p>
          <a:p>
            <a:pPr marL="0" indent="0">
              <a:buNone/>
            </a:pPr>
            <a:r>
              <a:rPr lang="de-DE" sz="2400" dirty="0" smtClean="0"/>
              <a:t>		Anja </a:t>
            </a:r>
            <a:r>
              <a:rPr lang="de-DE" sz="2400" dirty="0"/>
              <a:t>Barfuß	     	</a:t>
            </a:r>
            <a:r>
              <a:rPr lang="de-DE" sz="2400" dirty="0" smtClean="0"/>
              <a:t>	Schatzmeisterin    </a:t>
            </a:r>
            <a:endParaRPr lang="de-DE" sz="2400" dirty="0"/>
          </a:p>
          <a:p>
            <a:endParaRPr lang="de-DE" dirty="0"/>
          </a:p>
        </p:txBody>
      </p:sp>
    </p:spTree>
    <p:extLst>
      <p:ext uri="{BB962C8B-B14F-4D97-AF65-F5344CB8AC3E}">
        <p14:creationId xmlns:p14="http://schemas.microsoft.com/office/powerpoint/2010/main" val="3508739125"/>
      </p:ext>
    </p:extLst>
  </p:cSld>
  <p:clrMapOvr>
    <a:masterClrMapping/>
  </p:clrMapOvr>
  <mc:AlternateContent xmlns:mc="http://schemas.openxmlformats.org/markup-compatibility/2006">
    <mc:Choice xmlns:p14="http://schemas.microsoft.com/office/powerpoint/2010/main" Requires="p14">
      <p:transition spd="slow" p14:dur="7000" advClick="0" advTm="7000">
        <p14:reveal/>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0"/>
                                        <p:tgtEl>
                                          <p:spTgt spid="3">
                                            <p:txEl>
                                              <p:pRg st="0" end="0"/>
                                            </p:txEl>
                                          </p:spTgt>
                                        </p:tgtEl>
                                      </p:cBhvr>
                                    </p:animEffect>
                                    <p:anim calcmode="lin" valueType="num">
                                      <p:cBhvr>
                                        <p:cTn id="8"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4000"/>
                                        <p:tgtEl>
                                          <p:spTgt spid="3">
                                            <p:txEl>
                                              <p:pRg st="1" end="1"/>
                                            </p:txEl>
                                          </p:spTgt>
                                        </p:tgtEl>
                                      </p:cBhvr>
                                    </p:animEffect>
                                    <p:anim calcmode="lin" valueType="num">
                                      <p:cBhvr>
                                        <p:cTn id="15"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4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4000"/>
                                        <p:tgtEl>
                                          <p:spTgt spid="3">
                                            <p:txEl>
                                              <p:pRg st="2" end="2"/>
                                            </p:txEl>
                                          </p:spTgt>
                                        </p:tgtEl>
                                      </p:cBhvr>
                                    </p:animEffect>
                                    <p:anim calcmode="lin" valueType="num">
                                      <p:cBhvr>
                                        <p:cTn id="22"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4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4000"/>
                                        <p:tgtEl>
                                          <p:spTgt spid="3">
                                            <p:txEl>
                                              <p:pRg st="3" end="3"/>
                                            </p:txEl>
                                          </p:spTgt>
                                        </p:tgtEl>
                                      </p:cBhvr>
                                    </p:animEffect>
                                    <p:anim calcmode="lin" valueType="num">
                                      <p:cBhvr>
                                        <p:cTn id="29" dur="4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4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4000"/>
                                        <p:tgtEl>
                                          <p:spTgt spid="3">
                                            <p:txEl>
                                              <p:pRg st="4" end="4"/>
                                            </p:txEl>
                                          </p:spTgt>
                                        </p:tgtEl>
                                      </p:cBhvr>
                                    </p:animEffect>
                                    <p:anim calcmode="lin" valueType="num">
                                      <p:cBhvr>
                                        <p:cTn id="34"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4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4000"/>
                                        <p:tgtEl>
                                          <p:spTgt spid="3">
                                            <p:txEl>
                                              <p:pRg st="5" end="5"/>
                                            </p:txEl>
                                          </p:spTgt>
                                        </p:tgtEl>
                                      </p:cBhvr>
                                    </p:animEffect>
                                    <p:anim calcmode="lin" valueType="num">
                                      <p:cBhvr>
                                        <p:cTn id="41"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4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latin typeface="Kristen ITC" panose="03050502040202030202" pitchFamily="66" charset="0"/>
              </a:rPr>
              <a:t>Wie arbeiten wir?</a:t>
            </a:r>
            <a:endParaRPr lang="de-DE" dirty="0">
              <a:latin typeface="Kristen ITC" panose="03050502040202030202" pitchFamily="66" charset="0"/>
            </a:endParaRPr>
          </a:p>
        </p:txBody>
      </p:sp>
      <p:sp>
        <p:nvSpPr>
          <p:cNvPr id="3" name="Inhaltsplatzhalter 2"/>
          <p:cNvSpPr>
            <a:spLocks noGrp="1"/>
          </p:cNvSpPr>
          <p:nvPr>
            <p:ph idx="1"/>
          </p:nvPr>
        </p:nvSpPr>
        <p:spPr/>
        <p:txBody>
          <a:bodyPr/>
          <a:lstStyle/>
          <a:p>
            <a:r>
              <a:rPr lang="de-DE" sz="2800" dirty="0"/>
              <a:t>Unsere Arbeit ist ehrenamtlich. Die Arbeit des Vereins wird durch Mitgliederbeiträge und Spenden oder Sponsoring finanziert</a:t>
            </a:r>
            <a:r>
              <a:rPr lang="de-DE" sz="2800" dirty="0" smtClean="0"/>
              <a:t>. Der Verein lebt vom Einsatz der Eltern, Lehrkräften, von interessierten Personen, Ehemaligen und Freunden des Vereins. Jeder ist herzlich willkommen sich einzubringen.</a:t>
            </a:r>
            <a:endParaRPr lang="de-DE" sz="2800" dirty="0"/>
          </a:p>
          <a:p>
            <a:pPr marL="0" indent="0">
              <a:buNone/>
            </a:pPr>
            <a:endParaRPr lang="de-DE" dirty="0"/>
          </a:p>
        </p:txBody>
      </p:sp>
    </p:spTree>
    <p:extLst>
      <p:ext uri="{BB962C8B-B14F-4D97-AF65-F5344CB8AC3E}">
        <p14:creationId xmlns:p14="http://schemas.microsoft.com/office/powerpoint/2010/main" val="926735265"/>
      </p:ext>
    </p:extLst>
  </p:cSld>
  <p:clrMapOvr>
    <a:masterClrMapping/>
  </p:clrMapOvr>
  <mc:AlternateContent xmlns:mc="http://schemas.openxmlformats.org/markup-compatibility/2006">
    <mc:Choice xmlns:p14="http://schemas.microsoft.com/office/powerpoint/2010/main" Requires="p14">
      <p:transition spd="slow" p14:dur="7000" advClick="0" advTm="7000">
        <p14:flash/>
      </p:transition>
    </mc:Choice>
    <mc:Fallback>
      <p:transition spd="slow"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8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8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76616" y="1313411"/>
            <a:ext cx="10178322" cy="3593591"/>
          </a:xfrm>
        </p:spPr>
        <p:txBody>
          <a:bodyPr>
            <a:normAutofit/>
          </a:bodyPr>
          <a:lstStyle/>
          <a:p>
            <a:r>
              <a:rPr lang="de-DE" sz="2800" dirty="0" smtClean="0"/>
              <a:t>Der Schulförderverein setzt dort an, wo staatliche Mittel begrenzt sind und Projekte aus dem normalen Schulbudget nicht voll finanzierbar sind. Wir möchten unseren Kindern eine Schule mit vielen Möglichkeiten und Angeboten bieten und unterstützen Aktivitäten und Projekte die das Schulleben bereichern.</a:t>
            </a:r>
            <a:endParaRPr lang="de-DE" sz="2800" dirty="0"/>
          </a:p>
        </p:txBody>
      </p:sp>
    </p:spTree>
    <p:extLst>
      <p:ext uri="{BB962C8B-B14F-4D97-AF65-F5344CB8AC3E}">
        <p14:creationId xmlns:p14="http://schemas.microsoft.com/office/powerpoint/2010/main" val="603773800"/>
      </p:ext>
    </p:extLst>
  </p:cSld>
  <p:clrMapOvr>
    <a:masterClrMapping/>
  </p:clrMapOvr>
  <mc:AlternateContent xmlns:mc="http://schemas.openxmlformats.org/markup-compatibility/2006">
    <mc:Choice xmlns:p14="http://schemas.microsoft.com/office/powerpoint/2010/main" Requires="p14">
      <p:transition spd="slow" p14:dur="8000"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8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8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10115" y="1496292"/>
            <a:ext cx="10178322" cy="3593591"/>
          </a:xfrm>
        </p:spPr>
        <p:txBody>
          <a:bodyPr>
            <a:normAutofit/>
          </a:bodyPr>
          <a:lstStyle/>
          <a:p>
            <a:r>
              <a:rPr lang="de-DE" sz="2800" dirty="0" smtClean="0"/>
              <a:t>Als eigenständiges und unabhängiges Gremium arbeiten wir eng mit der Schulleitung, dem Lehrerkollegium und den Elternsprechern zusammen und nicht selten ermöglichen finanzielle Zuschüsse des Vereins die Anschaffung zusätzlicher Lehrmittel und Medien.</a:t>
            </a:r>
            <a:endParaRPr lang="de-DE" sz="2800" dirty="0"/>
          </a:p>
        </p:txBody>
      </p:sp>
    </p:spTree>
    <p:extLst>
      <p:ext uri="{BB962C8B-B14F-4D97-AF65-F5344CB8AC3E}">
        <p14:creationId xmlns:p14="http://schemas.microsoft.com/office/powerpoint/2010/main" val="1446732595"/>
      </p:ext>
    </p:extLst>
  </p:cSld>
  <p:clrMapOvr>
    <a:masterClrMapping/>
  </p:clrMapOvr>
  <mc:AlternateContent xmlns:mc="http://schemas.openxmlformats.org/markup-compatibility/2006">
    <mc:Choice xmlns:p14="http://schemas.microsoft.com/office/powerpoint/2010/main" Requires="p14">
      <p:transition spd="slow" p14:dur="8000" advClick="0" advTm="8000">
        <p14:flash/>
      </p:transition>
    </mc:Choice>
    <mc:Fallback>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0"/>
                                        <p:tgtEl>
                                          <p:spTgt spid="3">
                                            <p:txEl>
                                              <p:pRg st="0" end="0"/>
                                            </p:txEl>
                                          </p:spTgt>
                                        </p:tgtEl>
                                      </p:cBhvr>
                                    </p:animEffect>
                                    <p:anim calcmode="lin" valueType="num">
                                      <p:cBhvr>
                                        <p:cTn id="8" dur="8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8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b="1" dirty="0" smtClean="0">
                <a:latin typeface="Kristen ITC" panose="03050502040202030202" pitchFamily="66" charset="0"/>
              </a:rPr>
              <a:t>Was bereits umgesetzt wurde:</a:t>
            </a:r>
            <a:endParaRPr lang="de-DE" b="1" dirty="0">
              <a:latin typeface="Kristen ITC" panose="03050502040202030202" pitchFamily="66" charset="0"/>
            </a:endParaRPr>
          </a:p>
        </p:txBody>
      </p:sp>
      <p:sp>
        <p:nvSpPr>
          <p:cNvPr id="3" name="Inhaltsplatzhalter 2"/>
          <p:cNvSpPr>
            <a:spLocks noGrp="1"/>
          </p:cNvSpPr>
          <p:nvPr>
            <p:ph idx="1"/>
          </p:nvPr>
        </p:nvSpPr>
        <p:spPr>
          <a:xfrm>
            <a:off x="1251678" y="2286001"/>
            <a:ext cx="10178322" cy="4239490"/>
          </a:xfrm>
        </p:spPr>
        <p:txBody>
          <a:bodyPr>
            <a:normAutofit lnSpcReduction="10000"/>
          </a:bodyPr>
          <a:lstStyle/>
          <a:p>
            <a:pPr lvl="0"/>
            <a:r>
              <a:rPr lang="de-DE" dirty="0"/>
              <a:t>Möblierung/Sanierung von Klassenräumen</a:t>
            </a:r>
          </a:p>
          <a:p>
            <a:pPr lvl="0"/>
            <a:r>
              <a:rPr lang="de-DE" dirty="0"/>
              <a:t>Anschaffung von Tischtennisplatten für den Schulhof</a:t>
            </a:r>
          </a:p>
          <a:p>
            <a:pPr lvl="0"/>
            <a:r>
              <a:rPr lang="de-DE" dirty="0"/>
              <a:t>Unterstützung und Ausbaus des Computerkabinetts</a:t>
            </a:r>
          </a:p>
          <a:p>
            <a:pPr lvl="0"/>
            <a:r>
              <a:rPr lang="de-DE" dirty="0"/>
              <a:t>Finanzierung von Vitrinen für die Sportpokale der Schule</a:t>
            </a:r>
          </a:p>
          <a:p>
            <a:pPr lvl="0"/>
            <a:r>
              <a:rPr lang="de-DE" dirty="0"/>
              <a:t>Unterstützung der offenen Ganztagsbetreuung</a:t>
            </a:r>
          </a:p>
          <a:p>
            <a:pPr lvl="0"/>
            <a:r>
              <a:rPr lang="de-DE" dirty="0"/>
              <a:t>Einrichtung und Ausstattung eines Bewegungsraumes</a:t>
            </a:r>
          </a:p>
          <a:p>
            <a:pPr lvl="0"/>
            <a:r>
              <a:rPr lang="de-DE" dirty="0"/>
              <a:t>Anschaffung einer Schulfunkanlage</a:t>
            </a:r>
          </a:p>
          <a:p>
            <a:pPr lvl="0"/>
            <a:r>
              <a:rPr lang="de-DE" dirty="0"/>
              <a:t>Finanzielle Unterstützung beim Aufbau der Schülerbibliothek mit </a:t>
            </a:r>
            <a:r>
              <a:rPr lang="de-DE" dirty="0" err="1"/>
              <a:t>Schmökerecke</a:t>
            </a:r>
            <a:endParaRPr lang="de-DE" dirty="0"/>
          </a:p>
          <a:p>
            <a:pPr lvl="0"/>
            <a:r>
              <a:rPr lang="de-DE" dirty="0"/>
              <a:t>Unterstützung bei der Herrichtung des Schulgartens und der AG Schulgarten</a:t>
            </a:r>
          </a:p>
          <a:p>
            <a:pPr lvl="0"/>
            <a:r>
              <a:rPr lang="de-DE" dirty="0"/>
              <a:t>Finanzielle Unterstützung der </a:t>
            </a:r>
            <a:r>
              <a:rPr lang="de-DE" dirty="0" smtClean="0"/>
              <a:t>Lego-AG</a:t>
            </a:r>
            <a:endParaRPr lang="de-DE" dirty="0" smtClean="0"/>
          </a:p>
        </p:txBody>
      </p:sp>
    </p:spTree>
    <p:extLst>
      <p:ext uri="{BB962C8B-B14F-4D97-AF65-F5344CB8AC3E}">
        <p14:creationId xmlns:p14="http://schemas.microsoft.com/office/powerpoint/2010/main" val="1951007968"/>
      </p:ext>
    </p:extLst>
  </p:cSld>
  <p:clrMapOvr>
    <a:masterClrMapping/>
  </p:clrMapOvr>
  <mc:AlternateContent xmlns:mc="http://schemas.openxmlformats.org/markup-compatibility/2006">
    <mc:Choice xmlns:p14="http://schemas.microsoft.com/office/powerpoint/2010/main" Requires="p14">
      <p:transition spd="slow" p14:dur="10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4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4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4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4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4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4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4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4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4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4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4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4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235053" y="407324"/>
            <a:ext cx="10178322" cy="6317672"/>
          </a:xfrm>
        </p:spPr>
        <p:txBody>
          <a:bodyPr>
            <a:normAutofit/>
          </a:bodyPr>
          <a:lstStyle/>
          <a:p>
            <a:pPr lvl="0"/>
            <a:r>
              <a:rPr lang="de-DE" dirty="0"/>
              <a:t>Teilnahme und finanzielle Unterstützung an Schulfesten</a:t>
            </a:r>
          </a:p>
          <a:p>
            <a:pPr lvl="0"/>
            <a:r>
              <a:rPr lang="de-DE" dirty="0"/>
              <a:t>Bereitstellung von Lesekiste für alle Klassen</a:t>
            </a:r>
          </a:p>
          <a:p>
            <a:pPr lvl="0"/>
            <a:r>
              <a:rPr lang="de-DE" dirty="0"/>
              <a:t>Auszeichnung von Schülern mit Bereitstellung von kleinen Geschenken</a:t>
            </a:r>
          </a:p>
          <a:p>
            <a:pPr lvl="0"/>
            <a:r>
              <a:rPr lang="de-DE" dirty="0"/>
              <a:t>Finanzierung eines Antiaggressionstrainings</a:t>
            </a:r>
          </a:p>
          <a:p>
            <a:pPr lvl="0"/>
            <a:r>
              <a:rPr lang="de-DE" dirty="0"/>
              <a:t>Finanzierung der Ablagetische für den Essenraum</a:t>
            </a:r>
          </a:p>
          <a:p>
            <a:pPr lvl="0"/>
            <a:r>
              <a:rPr lang="de-DE" dirty="0" smtClean="0"/>
              <a:t>Anschaffung von Fußbällen für den Sportunterricht</a:t>
            </a:r>
          </a:p>
          <a:p>
            <a:pPr lvl="0"/>
            <a:r>
              <a:rPr lang="de-DE" dirty="0" smtClean="0"/>
              <a:t>Anschaffung </a:t>
            </a:r>
            <a:r>
              <a:rPr lang="de-DE" dirty="0"/>
              <a:t>von Schul-T-Shirts für die Präsentation unserer  Schule bei Sportwettkämpfen und z.B. Chor-Auftritten</a:t>
            </a:r>
          </a:p>
          <a:p>
            <a:pPr lvl="0"/>
            <a:r>
              <a:rPr lang="de-DE" dirty="0"/>
              <a:t>Ausstattung der Klassen mit </a:t>
            </a:r>
            <a:r>
              <a:rPr lang="de-DE" dirty="0" err="1"/>
              <a:t>Outdoorspielzeug</a:t>
            </a:r>
            <a:r>
              <a:rPr lang="de-DE" dirty="0"/>
              <a:t> für den Schulhof</a:t>
            </a:r>
          </a:p>
          <a:p>
            <a:pPr lvl="0"/>
            <a:r>
              <a:rPr lang="de-DE" dirty="0"/>
              <a:t>Schulflurgestaltung mit </a:t>
            </a:r>
            <a:r>
              <a:rPr lang="de-DE" dirty="0" smtClean="0"/>
              <a:t> </a:t>
            </a:r>
            <a:r>
              <a:rPr lang="de-DE" dirty="0"/>
              <a:t>Acrylbildern und Informationsvitrinen</a:t>
            </a:r>
          </a:p>
          <a:p>
            <a:pPr lvl="0"/>
            <a:r>
              <a:rPr lang="de-DE" dirty="0"/>
              <a:t>Beschriftung der Eingangstür</a:t>
            </a:r>
          </a:p>
          <a:p>
            <a:pPr lvl="0"/>
            <a:r>
              <a:rPr lang="de-DE" dirty="0"/>
              <a:t>Anschaffung von Schulmöbeln (Schränke)</a:t>
            </a:r>
          </a:p>
          <a:p>
            <a:pPr lvl="0"/>
            <a:r>
              <a:rPr lang="de-DE" dirty="0"/>
              <a:t>Anschaffung einer Musikanlage</a:t>
            </a:r>
          </a:p>
          <a:p>
            <a:pPr lvl="0"/>
            <a:r>
              <a:rPr lang="de-DE" dirty="0"/>
              <a:t>Anschaffung eines Smart TV</a:t>
            </a:r>
          </a:p>
          <a:p>
            <a:pPr lvl="0"/>
            <a:r>
              <a:rPr lang="de-DE" dirty="0"/>
              <a:t>Anschaffung der Kiez-Karte</a:t>
            </a:r>
          </a:p>
          <a:p>
            <a:endParaRPr lang="de-DE" dirty="0"/>
          </a:p>
        </p:txBody>
      </p:sp>
    </p:spTree>
    <p:extLst>
      <p:ext uri="{BB962C8B-B14F-4D97-AF65-F5344CB8AC3E}">
        <p14:creationId xmlns:p14="http://schemas.microsoft.com/office/powerpoint/2010/main" val="1759824432"/>
      </p:ext>
    </p:extLst>
  </p:cSld>
  <p:clrMapOvr>
    <a:masterClrMapping/>
  </p:clrMapOvr>
  <mc:AlternateContent xmlns:mc="http://schemas.openxmlformats.org/markup-compatibility/2006">
    <mc:Choice xmlns:p14="http://schemas.microsoft.com/office/powerpoint/2010/main" Requires="p14">
      <p:transition spd="slow" p14:dur="10000" advClick="0" advTm="10000">
        <p14:reveal/>
      </p:transition>
    </mc:Choice>
    <mc:Fallback>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4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4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4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4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4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4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4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4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4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4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4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4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4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4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4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4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4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4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4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4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4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4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4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4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4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4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4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4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52173" y="2269375"/>
            <a:ext cx="10178322" cy="3593591"/>
          </a:xfrm>
        </p:spPr>
        <p:txBody>
          <a:bodyPr>
            <a:normAutofit/>
          </a:bodyPr>
          <a:lstStyle/>
          <a:p>
            <a:pPr algn="ctr"/>
            <a:r>
              <a:rPr lang="de-DE" sz="2400" dirty="0" smtClean="0"/>
              <a:t>Und </a:t>
            </a:r>
            <a:r>
              <a:rPr lang="de-DE" sz="2400" dirty="0" err="1" smtClean="0"/>
              <a:t>und</a:t>
            </a:r>
            <a:r>
              <a:rPr lang="de-DE" sz="2400" dirty="0" smtClean="0"/>
              <a:t> </a:t>
            </a:r>
            <a:r>
              <a:rPr lang="de-DE" sz="2400" dirty="0" err="1" smtClean="0"/>
              <a:t>und</a:t>
            </a:r>
            <a:r>
              <a:rPr lang="de-DE" sz="2400" dirty="0" smtClean="0"/>
              <a:t> …</a:t>
            </a:r>
          </a:p>
          <a:p>
            <a:pPr marL="0" indent="0" algn="ctr">
              <a:buNone/>
            </a:pPr>
            <a:endParaRPr lang="de-DE" sz="2400" dirty="0"/>
          </a:p>
          <a:p>
            <a:pPr algn="ctr"/>
            <a:endParaRPr lang="de-DE" sz="2400" dirty="0"/>
          </a:p>
        </p:txBody>
      </p:sp>
    </p:spTree>
    <p:extLst>
      <p:ext uri="{BB962C8B-B14F-4D97-AF65-F5344CB8AC3E}">
        <p14:creationId xmlns:p14="http://schemas.microsoft.com/office/powerpoint/2010/main" val="757527000"/>
      </p:ext>
    </p:extLst>
  </p:cSld>
  <p:clrMapOvr>
    <a:masterClrMapping/>
  </p:clrMapOvr>
  <mc:AlternateContent xmlns:mc="http://schemas.openxmlformats.org/markup-compatibility/2006">
    <mc:Choice xmlns:p14="http://schemas.microsoft.com/office/powerpoint/2010/main" Requires="p14">
      <p:transition spd="slow" p14:dur="4000" advClick="0" advTm="4000">
        <p14:reveal/>
      </p:transition>
    </mc:Choice>
    <mc:Fallback>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nhaltsplatzhalt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21293716">
            <a:off x="1067954" y="571410"/>
            <a:ext cx="5391150" cy="3594100"/>
          </a:xfrm>
        </p:spPr>
      </p:pic>
      <p:pic>
        <p:nvPicPr>
          <p:cNvPr id="12" name="Grafi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10552">
            <a:off x="6040644" y="1183247"/>
            <a:ext cx="5130758" cy="3420504"/>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918" y="3865343"/>
            <a:ext cx="5510472" cy="2816691"/>
          </a:xfrm>
          <a:prstGeom prst="rect">
            <a:avLst/>
          </a:prstGeom>
        </p:spPr>
      </p:pic>
    </p:spTree>
    <p:extLst>
      <p:ext uri="{BB962C8B-B14F-4D97-AF65-F5344CB8AC3E}">
        <p14:creationId xmlns:p14="http://schemas.microsoft.com/office/powerpoint/2010/main" val="3315077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9000" advClick="0" advTm="9000">
        <p15:prstTrans prst="curtains"/>
      </p:transition>
    </mc:Choice>
    <mc:Fallback>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ppt_w</p:attrName>
                                        </p:attrNameLst>
                                      </p:cBhvr>
                                      <p:tavLst>
                                        <p:tav tm="0" fmla="#ppt_w*sin(2.5*pi*$)">
                                          <p:val>
                                            <p:fltVal val="0"/>
                                          </p:val>
                                        </p:tav>
                                        <p:tav tm="100000">
                                          <p:val>
                                            <p:fltVal val="1"/>
                                          </p:val>
                                        </p:tav>
                                      </p:tavLst>
                                    </p:anim>
                                    <p:anim calcmode="lin" valueType="num">
                                      <p:cBhvr>
                                        <p:cTn id="1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7"/>
</p:tagLst>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TM10001106[[fn=Badge]]</Template>
  <TotalTime>0</TotalTime>
  <Words>481</Words>
  <Application>Microsoft Office PowerPoint</Application>
  <PresentationFormat>Breitbild</PresentationFormat>
  <Paragraphs>41</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Arial</vt:lpstr>
      <vt:lpstr>Gill Sans MT</vt:lpstr>
      <vt:lpstr>Impact</vt:lpstr>
      <vt:lpstr>Kristen ITC</vt:lpstr>
      <vt:lpstr>Badge</vt:lpstr>
      <vt:lpstr>Förderverein der F.-J.-Curie Schule  „Freunde und Förderer der Grundschule Joliot Curie e.V.“</vt:lpstr>
      <vt:lpstr>Wer sind wir? </vt:lpstr>
      <vt:lpstr>Wie arbeiten wir?</vt:lpstr>
      <vt:lpstr>PowerPoint-Präsentation</vt:lpstr>
      <vt:lpstr>PowerPoint-Präsentation</vt:lpstr>
      <vt:lpstr>Was bereits umgesetzt wurde:</vt:lpstr>
      <vt:lpstr>PowerPoint-Präsentation</vt:lpstr>
      <vt:lpstr>PowerPoint-Präsentation</vt:lpstr>
      <vt:lpstr>PowerPoint-Präsentation</vt:lpstr>
      <vt:lpstr>PowerPoint-Präsentation</vt:lpstr>
      <vt:lpstr>PowerPoint-Präsentation</vt:lpstr>
      <vt:lpstr>Noch ein Wort zum Förderverein „Freunde und Förderer der Grundschule Joliot Curie e.V.“:  </vt:lpstr>
    </vt:vector>
  </TitlesOfParts>
  <Company>Stadtverwaltung Brandenburg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Förderverein der F.-J.-Curie Schule  „Freunde und Förderer der Grundschule Joliot Curie e.V.“</dc:title>
  <dc:creator>Anja Barfuß</dc:creator>
  <cp:lastModifiedBy>Anja Barfuß</cp:lastModifiedBy>
  <cp:revision>15</cp:revision>
  <dcterms:created xsi:type="dcterms:W3CDTF">2023-01-05T07:12:16Z</dcterms:created>
  <dcterms:modified xsi:type="dcterms:W3CDTF">2023-01-05T10:10:03Z</dcterms:modified>
</cp:coreProperties>
</file>